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1" r:id="rId3"/>
    <p:sldId id="274" r:id="rId4"/>
    <p:sldId id="275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3" r:id="rId13"/>
    <p:sldId id="272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72" autoAdjust="0"/>
  </p:normalViewPr>
  <p:slideViewPr>
    <p:cSldViewPr>
      <p:cViewPr varScale="1">
        <p:scale>
          <a:sx n="65" d="100"/>
          <a:sy n="65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18" y="-8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F901187-4349-4501-9757-00E9F777D864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9FB12E7-80CE-498B-9294-ACDDDB9E65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FC15BCD-8AB2-489E-9F5E-CAF69C539620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67602F4-2E60-41BA-9250-05EADE649F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602F4-2E60-41BA-9250-05EADE649F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1965A9-E5AC-4FA2-8445-B86A776CE2A5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F332B9-8310-4348-B321-39BFDDCBBD9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6781800" cy="2209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Weather Station 101 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343400"/>
            <a:ext cx="8001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Craven County Schools</a:t>
            </a:r>
          </a:p>
          <a:p>
            <a:r>
              <a:rPr lang="en-US" sz="1600" dirty="0" smtClean="0">
                <a:latin typeface="+mj-lt"/>
              </a:rPr>
              <a:t>Technology Center</a:t>
            </a:r>
          </a:p>
          <a:p>
            <a:r>
              <a:rPr lang="en-US" sz="1600" dirty="0" smtClean="0">
                <a:latin typeface="+mj-lt"/>
              </a:rPr>
              <a:t>2300 Old Cherry Pt Road</a:t>
            </a:r>
          </a:p>
          <a:p>
            <a:r>
              <a:rPr lang="en-US" sz="1600" dirty="0" smtClean="0">
                <a:latin typeface="+mj-lt"/>
              </a:rPr>
              <a:t>New Bern, NC 28560</a:t>
            </a:r>
          </a:p>
          <a:p>
            <a:r>
              <a:rPr lang="en-US" sz="1600" dirty="0" smtClean="0">
                <a:latin typeface="+mj-lt"/>
              </a:rPr>
              <a:t>252.514.6393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schemeClr val="accent2"/>
                </a:solidFill>
              </a:rPr>
              <a:t>Rain </a:t>
            </a:r>
            <a:r>
              <a:rPr lang="en-US" sz="5400" b="1" dirty="0" smtClean="0">
                <a:solidFill>
                  <a:schemeClr val="accent2"/>
                </a:solidFill>
              </a:rPr>
              <a:t>Collector / Rain Gauge</a:t>
            </a:r>
            <a:endParaRPr lang="en-US" sz="5400" b="1" dirty="0">
              <a:solidFill>
                <a:schemeClr val="accent2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Collects and records the amount of rainfall.  The ISS uses a “tipping spoon” inside that fills, dumps, and records the water amount automatically.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>
                <a:solidFill>
                  <a:schemeClr val="accent2"/>
                </a:solidFill>
              </a:rPr>
              <a:t>Solar Panel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  A collection of  solar cells that directly converts the energy in light into electrical energy through the process of photovoltaics.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>
                <a:solidFill>
                  <a:schemeClr val="accent2"/>
                </a:solidFill>
              </a:rPr>
              <a:t>Radiation Shield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Protects your External Temperature Sensor or External Temperature/Humidity Sensor from solar radiation and other sources of radiated and reflected heat. (Increases accuracy of the readings and life of the sensor)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>
                <a:solidFill>
                  <a:schemeClr val="accent2"/>
                </a:solidFill>
              </a:rPr>
              <a:t>Wind Vane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2973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Measures the direction of the wind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http://cravenweather.wikispaces.com/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2514600" cy="1828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1295400"/>
            <a:ext cx="7010400" cy="738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u="sng" dirty="0" smtClean="0"/>
              <a:t>Download</a:t>
            </a:r>
            <a:r>
              <a:rPr lang="en-US" sz="2400" dirty="0" smtClean="0"/>
              <a:t> or </a:t>
            </a:r>
            <a:r>
              <a:rPr lang="en-US" sz="2400" u="sng" dirty="0" smtClean="0"/>
              <a:t>upload</a:t>
            </a:r>
            <a:r>
              <a:rPr lang="en-US" sz="2400" dirty="0" smtClean="0"/>
              <a:t> </a:t>
            </a:r>
            <a:r>
              <a:rPr lang="en-US" dirty="0" smtClean="0"/>
              <a:t>the map picture and open with a paint program </a:t>
            </a:r>
            <a:r>
              <a:rPr lang="en-US" b="1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use Scribblemaps.com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Scriblink.com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3434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Electronically color your picture by PREDICTING what the current temperatures are for the entire map or a specific region.  Use the color chart below.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181600"/>
            <a:ext cx="8305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362200"/>
            <a:ext cx="220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28600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3742910" cy="55496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Timed Pair Share</a:t>
            </a:r>
            <a:endParaRPr lang="en-US" sz="320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219201"/>
            <a:ext cx="8077200" cy="144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What background knowledge did you use to decide how to color your map?</a:t>
            </a:r>
            <a:endParaRPr lang="en-US" sz="3200" dirty="0"/>
          </a:p>
        </p:txBody>
      </p:sp>
      <p:pic>
        <p:nvPicPr>
          <p:cNvPr id="7" name="Content Placeholder 6" descr="Timed Paird share pic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1295400" cy="880128"/>
          </a:xfrm>
        </p:spPr>
      </p:pic>
      <p:sp>
        <p:nvSpPr>
          <p:cNvPr id="8" name="TextBox 7"/>
          <p:cNvSpPr txBox="1"/>
          <p:nvPr/>
        </p:nvSpPr>
        <p:spPr>
          <a:xfrm>
            <a:off x="1371600" y="2362200"/>
            <a:ext cx="3962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Vocabulary  you may have heard: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Northern/Southern  Hemispheres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Equator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Tropics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Coastal Areas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Mountain Region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Oceans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Trade Winds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Elevation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Forrest/Vegetation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6248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*Can be used as pre or post type formative assessment </a:t>
            </a:r>
            <a:endParaRPr lang="en-US" dirty="0"/>
          </a:p>
        </p:txBody>
      </p:sp>
      <p:pic>
        <p:nvPicPr>
          <p:cNvPr id="1027" name="Picture 3" descr="C:\Users\ITS Center\AppData\Local\Microsoft\Windows\Temporary Internet Files\Content.IE5\5FQBI7R0\MC9001412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505200"/>
            <a:ext cx="1447800" cy="1905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562600" y="2743200"/>
            <a:ext cx="297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Teacher announces topic, states how long each student will share, and provides think time.</a:t>
            </a:r>
          </a:p>
          <a:p>
            <a:pPr marL="342900" indent="-342900">
              <a:buAutoNum type="arabicPeriod"/>
            </a:pPr>
            <a:r>
              <a:rPr lang="en-US" dirty="0" smtClean="0"/>
              <a:t>In pairs, Partner A shares; Partner B LISTENS</a:t>
            </a:r>
          </a:p>
          <a:p>
            <a:pPr marL="342900" indent="-342900">
              <a:buAutoNum type="arabicPeriod"/>
            </a:pPr>
            <a:r>
              <a:rPr lang="en-US" dirty="0" smtClean="0"/>
              <a:t>Partner B responds with a positive gambit.</a:t>
            </a:r>
          </a:p>
          <a:p>
            <a:pPr marL="342900" indent="-342900">
              <a:buAutoNum type="arabicPeriod"/>
            </a:pPr>
            <a:r>
              <a:rPr lang="en-US" dirty="0" smtClean="0"/>
              <a:t>Partners switch Roles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16002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Global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3486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" y="762000"/>
            <a:ext cx="121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Map Feature from DAVIS or the NOAA links.   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8600"/>
            <a:ext cx="33623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724400" y="1752600"/>
            <a:ext cx="9012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971800"/>
            <a:ext cx="33528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Video 3 0 00 02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3657600" cy="60198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200400" y="16002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Anemometer wind cups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791200" y="40386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Wind Vane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105400" y="22098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Rain Collector</a:t>
            </a:r>
            <a:r>
              <a:rPr lang="en-US"/>
              <a:t> with debris screen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867400" y="3276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Solar Panel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581400" y="47244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Radiation shield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105400" y="4572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Integrated Sensor Suite (ISS)</a:t>
            </a: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>
            <a:off x="3352800" y="21336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3962400" y="2438400"/>
            <a:ext cx="1219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4191000" y="3276600"/>
            <a:ext cx="1524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 flipV="1">
            <a:off x="4191000" y="4038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 flipH="1" flipV="1">
            <a:off x="2971800" y="3810000"/>
            <a:ext cx="609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1600" b="1" dirty="0"/>
              <a:t>Grade 2</a:t>
            </a:r>
            <a:br>
              <a:rPr lang="en-US" sz="1600" b="1" dirty="0"/>
            </a:br>
            <a:r>
              <a:rPr lang="en-US" sz="1400" b="1" dirty="0"/>
              <a:t>Competency Goal 2: </a:t>
            </a:r>
            <a:br>
              <a:rPr lang="en-US" sz="1400" b="1" dirty="0"/>
            </a:br>
            <a:r>
              <a:rPr lang="en-US" sz="1400" b="1" dirty="0"/>
              <a:t>The learner will conduct investigations and use appropriate tools to build an understanding of the changes in weather.</a:t>
            </a:r>
            <a:r>
              <a:rPr lang="en-US" sz="4000" dirty="0"/>
              <a:t> 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2.01 Investigate and describe how moving air interacts with objects.</a:t>
            </a:r>
          </a:p>
          <a:p>
            <a:pPr>
              <a:lnSpc>
                <a:spcPct val="80000"/>
              </a:lnSpc>
            </a:pPr>
            <a:r>
              <a:rPr lang="en-US" sz="2000"/>
              <a:t>2.02 Observe the force of air pressure pushing on objects.</a:t>
            </a:r>
          </a:p>
          <a:p>
            <a:pPr>
              <a:lnSpc>
                <a:spcPct val="80000"/>
              </a:lnSpc>
            </a:pPr>
            <a:r>
              <a:rPr lang="en-US" sz="2000"/>
              <a:t>2.03 Describe weather using quantitative measures of: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FF0000"/>
                </a:solidFill>
              </a:rPr>
              <a:t>Temperature.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FF0000"/>
                </a:solidFill>
              </a:rPr>
              <a:t>Wind direction.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FF0000"/>
                </a:solidFill>
              </a:rPr>
              <a:t>Wind speed.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FF0000"/>
                </a:solidFill>
              </a:rPr>
              <a:t>Precipitation.</a:t>
            </a:r>
          </a:p>
          <a:p>
            <a:pPr>
              <a:lnSpc>
                <a:spcPct val="80000"/>
              </a:lnSpc>
            </a:pPr>
            <a:r>
              <a:rPr lang="en-US" sz="2000"/>
              <a:t>2.04 Identify and use common tools to measure weather:</a:t>
            </a:r>
          </a:p>
          <a:p>
            <a:pPr lvl="1">
              <a:lnSpc>
                <a:spcPct val="80000"/>
              </a:lnSpc>
            </a:pPr>
            <a:r>
              <a:rPr lang="en-US" sz="1800" b="1">
                <a:solidFill>
                  <a:srgbClr val="FF0000"/>
                </a:solidFill>
              </a:rPr>
              <a:t>Wind vane</a:t>
            </a:r>
            <a:r>
              <a:rPr lang="en-US" sz="1800">
                <a:solidFill>
                  <a:srgbClr val="FF0000"/>
                </a:solidFill>
              </a:rPr>
              <a:t> and </a:t>
            </a:r>
            <a:r>
              <a:rPr lang="en-US" sz="1800" b="1">
                <a:solidFill>
                  <a:srgbClr val="FF0000"/>
                </a:solidFill>
              </a:rPr>
              <a:t>anemometer</a:t>
            </a:r>
            <a:r>
              <a:rPr lang="en-US" sz="1800">
                <a:solidFill>
                  <a:srgbClr val="FF0000"/>
                </a:solidFill>
              </a:rPr>
              <a:t>.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rgbClr val="FF0000"/>
                </a:solidFill>
              </a:rPr>
              <a:t>Thermometer.</a:t>
            </a:r>
          </a:p>
          <a:p>
            <a:pPr lvl="1">
              <a:lnSpc>
                <a:spcPct val="80000"/>
              </a:lnSpc>
            </a:pPr>
            <a:r>
              <a:rPr lang="en-US" sz="1800" b="1">
                <a:solidFill>
                  <a:srgbClr val="FF0000"/>
                </a:solidFill>
              </a:rPr>
              <a:t>Rain gauge</a:t>
            </a:r>
            <a:r>
              <a:rPr lang="en-US" sz="180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000"/>
              <a:t>2.05 Discuss and determine how energy from the sun warms the land, air and water.</a:t>
            </a:r>
          </a:p>
          <a:p>
            <a:pPr>
              <a:lnSpc>
                <a:spcPct val="80000"/>
              </a:lnSpc>
            </a:pPr>
            <a:r>
              <a:rPr lang="en-US" sz="2000"/>
              <a:t>2.06 Observe and record weather changes over time and relate to time of day and time of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1800" b="1" dirty="0"/>
              <a:t>Grade 5</a:t>
            </a:r>
            <a:br>
              <a:rPr lang="en-US" sz="1800" b="1" dirty="0"/>
            </a:br>
            <a:r>
              <a:rPr lang="en-US" sz="1800" b="1" dirty="0"/>
              <a:t>Competency Goal 3: The learner will conduct investigations and use appropriate technology to build an understanding of weather and climate.</a:t>
            </a:r>
            <a:r>
              <a:rPr lang="en-US" sz="4000" dirty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600" dirty="0"/>
              <a:t>3.01 Investigate the water cycle including the processes of: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Evaporation.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Condensation.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Precipitation.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Run-off.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solidFill>
                  <a:srgbClr val="FF0000"/>
                </a:solidFill>
              </a:rPr>
              <a:t>3.02 Discuss and determine how the following are affected by predictable patterns of weather: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Temperature.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Wind direction and speed.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Precipitation.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Cloud cover.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solidFill>
                  <a:srgbClr val="FF0000"/>
                </a:solidFill>
              </a:rPr>
              <a:t>Air pressure.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/>
              <a:t>3.03 Describe and analyze the formation of various types of clouds and discuss their relation to weather systems.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/>
              <a:t>3.04 Explain how global atmospheric movement patterns affect local weather.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solidFill>
                  <a:srgbClr val="FF0000"/>
                </a:solidFill>
              </a:rPr>
              <a:t>3.05 Compile and use weather data to establish a climate record and reveal any trends.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/>
              <a:t>3.06 Discuss and determine </a:t>
            </a:r>
            <a:r>
              <a:rPr lang="en-US" sz="1600" dirty="0">
                <a:solidFill>
                  <a:srgbClr val="FF0000"/>
                </a:solidFill>
              </a:rPr>
              <a:t>the influence of geography </a:t>
            </a:r>
            <a:r>
              <a:rPr lang="en-US" sz="1600" dirty="0"/>
              <a:t>on weather and climate: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Mountains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Sea breezes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Water bodies.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1800" b="1"/>
              <a:t>Grade 7</a:t>
            </a:r>
            <a:br>
              <a:rPr lang="en-US" sz="1800" b="1"/>
            </a:br>
            <a:r>
              <a:rPr lang="en-US" sz="1600" b="1"/>
              <a:t>The learner will conduct investigations and utilize appropriate technologies and information systems to build an understanding of the atmosphere</a:t>
            </a:r>
            <a:br>
              <a:rPr lang="en-US" sz="1600" b="1"/>
            </a:br>
            <a:endParaRPr lang="en-US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000" dirty="0"/>
              <a:t>3.05 Examine evidence that atmospheric properties can be studied to predict atmospheric conditions and weather hazards: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Humidity.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Temperature.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Wind speed and direction.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Air pressure.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Precipitation.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Tornados.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Hurricanes.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Floods.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Storms.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/>
              <a:t>3.06 Assess the use of technology in studying atmospheric phenomena and weather hazards: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Satellites.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Weather maps.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Predicting.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Recording.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Communicating information about conditions.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5400" b="1">
                <a:solidFill>
                  <a:schemeClr val="accent2"/>
                </a:solidFill>
              </a:rPr>
              <a:t>Anemometer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sz="4800"/>
              <a:t>measures wind speed</a:t>
            </a:r>
          </a:p>
        </p:txBody>
      </p:sp>
      <p:pic>
        <p:nvPicPr>
          <p:cNvPr id="11266" name="Picture 2" descr="Anemome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267200"/>
            <a:ext cx="1752600" cy="1752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76400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http://www.ciese.org/curriculum/weatherproj2/en/docs/anemometer.shtml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</TotalTime>
  <Words>576</Words>
  <Application>Microsoft Office PowerPoint</Application>
  <PresentationFormat>On-screen Show (4:3)</PresentationFormat>
  <Paragraphs>101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Weather Station 101 </vt:lpstr>
      <vt:lpstr>http://cravenweather.wikispaces.com/</vt:lpstr>
      <vt:lpstr>Timed Pair Share</vt:lpstr>
      <vt:lpstr>Global</vt:lpstr>
      <vt:lpstr>Slide 5</vt:lpstr>
      <vt:lpstr>Grade 2 Competency Goal 2:  The learner will conduct investigations and use appropriate tools to build an understanding of the changes in weather. </vt:lpstr>
      <vt:lpstr>Grade 5 Competency Goal 3: The learner will conduct investigations and use appropriate technology to build an understanding of weather and climate. </vt:lpstr>
      <vt:lpstr>Grade 7 The learner will conduct investigations and utilize appropriate technologies and information systems to build an understanding of the atmosphere </vt:lpstr>
      <vt:lpstr>Slide 9</vt:lpstr>
      <vt:lpstr>Rain Collector / Rain Gauge</vt:lpstr>
      <vt:lpstr>Solar Panel</vt:lpstr>
      <vt:lpstr>Radiation Shield</vt:lpstr>
      <vt:lpstr>Wind Vane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 Station 101</dc:title>
  <dc:creator>ITS Center</dc:creator>
  <cp:lastModifiedBy>ITC</cp:lastModifiedBy>
  <cp:revision>107</cp:revision>
  <dcterms:created xsi:type="dcterms:W3CDTF">2011-02-04T15:49:32Z</dcterms:created>
  <dcterms:modified xsi:type="dcterms:W3CDTF">2011-03-07T20:04:30Z</dcterms:modified>
</cp:coreProperties>
</file>